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58" r:id="rId6"/>
    <p:sldId id="257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315200" cy="1154097"/>
          </a:xfrm>
        </p:spPr>
        <p:txBody>
          <a:bodyPr anchor="ctr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52600"/>
            <a:ext cx="7315200" cy="45567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07690" y="152400"/>
            <a:ext cx="1189132" cy="297918"/>
          </a:xfrm>
        </p:spPr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6625" y="6556773"/>
            <a:ext cx="2246489" cy="30122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14415" y="155448"/>
            <a:ext cx="941203" cy="301752"/>
          </a:xfrm>
        </p:spPr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533400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1828800"/>
            <a:ext cx="3566160" cy="450799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1828800"/>
            <a:ext cx="3566160" cy="4510087"/>
          </a:xfrm>
        </p:spPr>
        <p:txBody>
          <a:bodyPr anchor="ctr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533400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828801"/>
            <a:ext cx="7315200" cy="448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76200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01063C36-F089-4A54-8F31-BCCEF80056F8}" type="datetimeFigureOut">
              <a:rPr lang="en-US" smtClean="0"/>
              <a:t>5/13/2013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76200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08EEF08-4CA7-443B-A83F-D70BD9790CD2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527239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AEdJNC2CgS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Molecular Dynamics Simulations on a GPU in OpenCL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 Cappiello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992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a group of molecules interact with one another?</a:t>
            </a:r>
          </a:p>
          <a:p>
            <a:r>
              <a:rPr lang="en-US" dirty="0" smtClean="0"/>
              <a:t>Useful for determining thermodynamic properties.</a:t>
            </a:r>
          </a:p>
          <a:p>
            <a:pPr lvl="1"/>
            <a:r>
              <a:rPr lang="en-US" dirty="0" smtClean="0"/>
              <a:t>Can be advantageous over carrying out an experiment to measure.</a:t>
            </a:r>
          </a:p>
          <a:p>
            <a:r>
              <a:rPr lang="en-US" dirty="0" smtClean="0"/>
              <a:t>Simulation is broken into two steps based on Newton’s Laws of Motion.</a:t>
            </a:r>
          </a:p>
          <a:p>
            <a:pPr lvl="1"/>
            <a:r>
              <a:rPr lang="en-US" dirty="0" smtClean="0"/>
              <a:t>Find the forces exerted on each particle (hard).</a:t>
            </a:r>
          </a:p>
          <a:p>
            <a:pPr lvl="1"/>
            <a:r>
              <a:rPr lang="en-US" dirty="0" smtClean="0"/>
              <a:t>Use the forces to update position (easy).</a:t>
            </a:r>
          </a:p>
        </p:txBody>
      </p:sp>
    </p:spTree>
    <p:extLst>
      <p:ext uri="{BB962C8B-B14F-4D97-AF65-F5344CB8AC3E}">
        <p14:creationId xmlns:p14="http://schemas.microsoft.com/office/powerpoint/2010/main" val="331766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So Interesting?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tradeoff between time and accuracy.</a:t>
            </a:r>
          </a:p>
          <a:p>
            <a:pPr lvl="1"/>
            <a:r>
              <a:rPr lang="en-US" dirty="0" smtClean="0"/>
              <a:t>Low accuracy limits scientific usefulness.</a:t>
            </a:r>
          </a:p>
          <a:p>
            <a:r>
              <a:rPr lang="en-US" dirty="0" err="1" smtClean="0"/>
              <a:t>Timestep</a:t>
            </a:r>
            <a:r>
              <a:rPr lang="en-US" dirty="0" smtClean="0"/>
              <a:t> on the order of femtoseconds (10</a:t>
            </a:r>
            <a:r>
              <a:rPr lang="en-US" baseline="30000" dirty="0" smtClean="0"/>
              <a:t>-15</a:t>
            </a:r>
            <a:r>
              <a:rPr lang="en-US" dirty="0" smtClean="0"/>
              <a:t> s) or smaller to be meaningful.</a:t>
            </a:r>
          </a:p>
          <a:p>
            <a:r>
              <a:rPr lang="en-US" dirty="0" smtClean="0"/>
              <a:t>Small inputs are also not meaningful.</a:t>
            </a:r>
          </a:p>
          <a:p>
            <a:r>
              <a:rPr lang="en-US" dirty="0" smtClean="0"/>
              <a:t>Past work mostly done using MPI &amp; friends on clusters. Less on GPUs.</a:t>
            </a:r>
          </a:p>
          <a:p>
            <a:pPr lvl="1"/>
            <a:r>
              <a:rPr lang="en-US" dirty="0" smtClean="0"/>
              <a:t>However, there’s lots of independent parallelism on the table and MPI has to worry about communication.</a:t>
            </a:r>
          </a:p>
        </p:txBody>
      </p:sp>
    </p:spTree>
    <p:extLst>
      <p:ext uri="{BB962C8B-B14F-4D97-AF65-F5344CB8AC3E}">
        <p14:creationId xmlns:p14="http://schemas.microsoft.com/office/powerpoint/2010/main" val="428161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Perform the calculations with OpenCL kernels and render with OpenGL.</a:t>
            </a:r>
          </a:p>
          <a:p>
            <a:r>
              <a:rPr lang="en-US" dirty="0"/>
              <a:t>Use OpenCL-OpenGL interoperability to eliminate CPU-GPU memory </a:t>
            </a:r>
            <a:r>
              <a:rPr lang="en-US" dirty="0" smtClean="0"/>
              <a:t>transfer.</a:t>
            </a:r>
          </a:p>
          <a:p>
            <a:r>
              <a:rPr lang="en-US" dirty="0" smtClean="0"/>
              <a:t>Naïve solution: for each particle, loop over all other particles and the force between them.</a:t>
            </a:r>
          </a:p>
          <a:p>
            <a:r>
              <a:rPr lang="en-US" dirty="0" smtClean="0"/>
              <a:t>Can we ignore particles beyond a certain distance (F ≈ 0)?</a:t>
            </a:r>
          </a:p>
          <a:p>
            <a:pPr lvl="1"/>
            <a:r>
              <a:rPr lang="en-US" dirty="0" smtClean="0"/>
              <a:t>Divergence.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243" y="5029200"/>
            <a:ext cx="7288357" cy="1447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003838" y="6477000"/>
            <a:ext cx="30159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http://www.dyn-lab.com/articles/cl-gl.html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16446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Tile Decomposition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366" y="2438400"/>
            <a:ext cx="4358559" cy="3556584"/>
          </a:xfrm>
        </p:spPr>
      </p:pic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Still doing the same amount of work.</a:t>
            </a:r>
          </a:p>
          <a:p>
            <a:r>
              <a:rPr lang="en-US" dirty="0" smtClean="0"/>
              <a:t>An OpenCL local group (think CUDA block) handles each of these N/p blocks.</a:t>
            </a:r>
          </a:p>
          <a:p>
            <a:r>
              <a:rPr lang="en-US" dirty="0"/>
              <a:t>Use memory locality to our advantage—load the tile’s </a:t>
            </a:r>
            <a:r>
              <a:rPr lang="en-US" dirty="0" smtClean="0"/>
              <a:t>particle positions </a:t>
            </a:r>
            <a:r>
              <a:rPr lang="en-US" dirty="0"/>
              <a:t>into __local memory (__shared__ in CUDA terms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How big should a block be?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43000" y="6019800"/>
            <a:ext cx="2362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Image credit: NVIDIA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22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0"/>
            <a:ext cx="6165072" cy="6308725"/>
          </a:xfrm>
        </p:spPr>
      </p:pic>
      <p:sp>
        <p:nvSpPr>
          <p:cNvPr id="6" name="TextBox 5"/>
          <p:cNvSpPr txBox="1"/>
          <p:nvPr/>
        </p:nvSpPr>
        <p:spPr>
          <a:xfrm>
            <a:off x="1219200" y="6400800"/>
            <a:ext cx="66223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Embedded video removed. </a:t>
            </a:r>
            <a:r>
              <a:rPr lang="en-US" dirty="0"/>
              <a:t>See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youtu.be/AEdJNC2CgSE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715962"/>
            <a:ext cx="8077199" cy="6057900"/>
          </a:xfrm>
        </p:spPr>
      </p:pic>
    </p:spTree>
    <p:extLst>
      <p:ext uri="{BB962C8B-B14F-4D97-AF65-F5344CB8AC3E}">
        <p14:creationId xmlns:p14="http://schemas.microsoft.com/office/powerpoint/2010/main" val="299907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Despite divergence, ignoring long distance interactions made a much bigger difference than the tiling method.</a:t>
            </a:r>
          </a:p>
          <a:p>
            <a:pPr lvl="1"/>
            <a:r>
              <a:rPr lang="en-US" dirty="0" smtClean="0"/>
              <a:t>The opposite of my expectations.</a:t>
            </a:r>
          </a:p>
          <a:p>
            <a:pPr lvl="1"/>
            <a:r>
              <a:rPr lang="en-US" dirty="0" smtClean="0"/>
              <a:t>Would likely be amplified by a more complex force calculation.</a:t>
            </a:r>
          </a:p>
          <a:p>
            <a:pPr lvl="1"/>
            <a:r>
              <a:rPr lang="en-US" dirty="0" smtClean="0"/>
              <a:t>Tiling marginally better than naïve method.</a:t>
            </a:r>
          </a:p>
          <a:p>
            <a:r>
              <a:rPr lang="en-US" dirty="0" smtClean="0"/>
              <a:t>No clear ideal size for the local group.</a:t>
            </a:r>
          </a:p>
          <a:p>
            <a:pPr lvl="1"/>
            <a:r>
              <a:rPr lang="en-US" dirty="0" smtClean="0"/>
              <a:t>Should be at least 64 (double the natural SIMD width).</a:t>
            </a:r>
          </a:p>
          <a:p>
            <a:pPr lvl="1"/>
            <a:r>
              <a:rPr lang="en-US" dirty="0" smtClean="0"/>
              <a:t>Larger groups (512 and 1024) generally not as good.</a:t>
            </a:r>
          </a:p>
          <a:p>
            <a:r>
              <a:rPr lang="en-US" dirty="0" smtClean="0"/>
              <a:t>Although I didn’t measure the benefit of </a:t>
            </a:r>
            <a:r>
              <a:rPr lang="en-US" dirty="0" err="1" smtClean="0"/>
              <a:t>OpenCL</a:t>
            </a:r>
            <a:r>
              <a:rPr lang="en-US" dirty="0" smtClean="0"/>
              <a:t>-OpenGL interoperability, it was definitely a huge potential bottleneck avoided.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77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erspective">
  <a:themeElements>
    <a:clrScheme name="Perspective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erspec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476</TotalTime>
  <Words>363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Perspective</vt:lpstr>
      <vt:lpstr>Molecular Dynamics Simulations on a GPU in OpenCL</vt:lpstr>
      <vt:lpstr>Background</vt:lpstr>
      <vt:lpstr>What’s So Interesting?</vt:lpstr>
      <vt:lpstr>Approach</vt:lpstr>
      <vt:lpstr>A Tile Decomposition</vt:lpstr>
      <vt:lpstr>PowerPoint Presentation</vt:lpstr>
      <vt:lpstr>PowerPoint Presentation</vt:lpstr>
      <vt:lpstr>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Molecular Dynamics Simulations on a GPU</dc:title>
  <dc:creator>Alex Cappiello</dc:creator>
  <cp:lastModifiedBy>Alex Cappiello</cp:lastModifiedBy>
  <cp:revision>26</cp:revision>
  <dcterms:created xsi:type="dcterms:W3CDTF">2013-05-13T03:43:39Z</dcterms:created>
  <dcterms:modified xsi:type="dcterms:W3CDTF">2013-05-13T20:00:25Z</dcterms:modified>
</cp:coreProperties>
</file>